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55" d="100"/>
          <a:sy n="55" d="100"/>
        </p:scale>
        <p:origin x="-3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7A29246-1566-4C2D-8B04-6113694077F7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E91B1D7-9853-4DE2-B086-25B109E34433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1B1D7-9853-4DE2-B086-25B109E34433}" type="slidenum">
              <a:rPr lang="ar-SA" smtClean="0"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1B1D7-9853-4DE2-B086-25B109E34433}" type="slidenum">
              <a:rPr lang="ar-SA" smtClean="0"/>
              <a:t>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16600-79FE-4880-9875-5AB4EB7763B9}" type="datetimeFigureOut">
              <a:rPr lang="ar-SA" smtClean="0"/>
              <a:t>20/11/32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ECC0C-AEE3-4386-9702-397498EB17E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رتن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4692" y="620688"/>
            <a:ext cx="4241926" cy="1728192"/>
          </a:xfrm>
          <a:prstGeom prst="rect">
            <a:avLst/>
          </a:prstGeom>
        </p:spPr>
      </p:pic>
      <p:pic>
        <p:nvPicPr>
          <p:cNvPr id="5" name="صورة 4" descr="nawafithna_com-1248194251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2708920"/>
            <a:ext cx="4953000" cy="3076575"/>
          </a:xfrm>
          <a:prstGeom prst="rect">
            <a:avLst/>
          </a:prstGeom>
        </p:spPr>
      </p:pic>
      <p:sp>
        <p:nvSpPr>
          <p:cNvPr id="6" name="سحابة 5"/>
          <p:cNvSpPr/>
          <p:nvPr/>
        </p:nvSpPr>
        <p:spPr>
          <a:xfrm>
            <a:off x="5724128" y="2924944"/>
            <a:ext cx="2880320" cy="230425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الوحدة : الصحة والغذاء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سحابة 7"/>
          <p:cNvSpPr/>
          <p:nvPr/>
        </p:nvSpPr>
        <p:spPr>
          <a:xfrm>
            <a:off x="5724128" y="2924944"/>
            <a:ext cx="2880320" cy="230425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الظاهرة </a:t>
            </a:r>
            <a:r>
              <a:rPr lang="ar-SA" sz="4400" dirty="0" err="1" smtClean="0">
                <a:latin typeface="Arabic Typesetting" pitchFamily="66" charset="-78"/>
                <a:cs typeface="Arabic Typesetting" pitchFamily="66" charset="-78"/>
              </a:rPr>
              <a:t>الأملائية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سحابة 8"/>
          <p:cNvSpPr/>
          <p:nvPr/>
        </p:nvSpPr>
        <p:spPr>
          <a:xfrm>
            <a:off x="5724128" y="2924944"/>
            <a:ext cx="2880320" cy="230425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latin typeface="Arabic Typesetting" pitchFamily="66" charset="-78"/>
                <a:cs typeface="Arabic Typesetting" pitchFamily="66" charset="-78"/>
              </a:rPr>
              <a:t>دخول (ال) على الكمات المبدوءة بـ(اللام)</a:t>
            </a:r>
            <a:endParaRPr lang="ar-SA" sz="36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 rot="20826655">
            <a:off x="2033207" y="3117380"/>
            <a:ext cx="638035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7200" dirty="0" smtClean="0">
                <a:solidFill>
                  <a:srgbClr val="FFFF00"/>
                </a:solidFill>
                <a:cs typeface="Diwani Bent" pitchFamily="2" charset="-78"/>
              </a:rPr>
              <a:t>لننتقل إلى كتاب النشاط</a:t>
            </a:r>
            <a:endParaRPr lang="ar-SA" sz="7200" dirty="0">
              <a:solidFill>
                <a:srgbClr val="FFFF00"/>
              </a:solidFill>
              <a:cs typeface="Diwani Bent" pitchFamily="2" charset="-78"/>
            </a:endParaRPr>
          </a:p>
        </p:txBody>
      </p:sp>
      <p:pic>
        <p:nvPicPr>
          <p:cNvPr id="6" name="صورة 5" descr="i115863299_74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052736"/>
            <a:ext cx="2016224" cy="2292642"/>
          </a:xfrm>
          <a:prstGeom prst="rect">
            <a:avLst/>
          </a:prstGeom>
        </p:spPr>
      </p:pic>
      <p:pic>
        <p:nvPicPr>
          <p:cNvPr id="7" name="صورة 6" descr="i115797296_4086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700808"/>
            <a:ext cx="209178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ستديرة 3"/>
          <p:cNvSpPr/>
          <p:nvPr/>
        </p:nvSpPr>
        <p:spPr>
          <a:xfrm>
            <a:off x="2411760" y="908720"/>
            <a:ext cx="5400600" cy="338437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اشتهر العرب بالجود والكرم , فالبدوي يشعل النار في الليل ؛ ليقصده المسافر قي الصحراء . يحلو اللقاء بين البدوي وضيفه . يتسامران ثم يقدم له الطعام من اللحم والمرق , واللبن والتمر , ويجهز له الفراش واللحاف ؛ لينام سعيداً هانئاً .</a:t>
            </a:r>
            <a:endParaRPr lang="ar-SA" sz="40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547664" y="0"/>
            <a:ext cx="7596336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أقرأ النص التالي , وأعيد كتابة الكلمات المبدوءة بلام دخلت عليها (ال)</a:t>
            </a:r>
            <a:endParaRPr lang="ar-SA" sz="36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سحابة 5"/>
          <p:cNvSpPr/>
          <p:nvPr/>
        </p:nvSpPr>
        <p:spPr>
          <a:xfrm>
            <a:off x="4355976" y="4941168"/>
            <a:ext cx="2664296" cy="1916832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</a:t>
            </a:r>
            <a:endParaRPr lang="ar-SA" dirty="0"/>
          </a:p>
        </p:txBody>
      </p:sp>
      <p:sp>
        <p:nvSpPr>
          <p:cNvPr id="9" name="سحابة 8"/>
          <p:cNvSpPr/>
          <p:nvPr/>
        </p:nvSpPr>
        <p:spPr>
          <a:xfrm>
            <a:off x="1979712" y="4797152"/>
            <a:ext cx="2592288" cy="206084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</a:t>
            </a:r>
            <a:endParaRPr lang="ar-SA" dirty="0"/>
          </a:p>
        </p:txBody>
      </p:sp>
      <p:sp>
        <p:nvSpPr>
          <p:cNvPr id="10" name="سحابة 9"/>
          <p:cNvSpPr/>
          <p:nvPr/>
        </p:nvSpPr>
        <p:spPr>
          <a:xfrm>
            <a:off x="0" y="4797152"/>
            <a:ext cx="2411760" cy="206084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</a:t>
            </a:r>
            <a:endParaRPr lang="ar-SA" dirty="0"/>
          </a:p>
        </p:txBody>
      </p:sp>
      <p:sp>
        <p:nvSpPr>
          <p:cNvPr id="11" name="سحابة 10"/>
          <p:cNvSpPr/>
          <p:nvPr/>
        </p:nvSpPr>
        <p:spPr>
          <a:xfrm>
            <a:off x="0" y="3356992"/>
            <a:ext cx="2339752" cy="194421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</a:t>
            </a:r>
            <a:endParaRPr lang="ar-SA" dirty="0"/>
          </a:p>
        </p:txBody>
      </p:sp>
      <p:sp>
        <p:nvSpPr>
          <p:cNvPr id="12" name="سحابة 11"/>
          <p:cNvSpPr/>
          <p:nvPr/>
        </p:nvSpPr>
        <p:spPr>
          <a:xfrm>
            <a:off x="0" y="1484784"/>
            <a:ext cx="2339752" cy="2088232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</a:t>
            </a:r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11560" y="2060848"/>
            <a:ext cx="96853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الليـل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683568" y="3861048"/>
            <a:ext cx="886781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اللقاء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83568" y="5301208"/>
            <a:ext cx="92044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اللحم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771800" y="5301208"/>
            <a:ext cx="83548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اللبن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932040" y="5373216"/>
            <a:ext cx="1245854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اللحاف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8" name="صورة 17" descr="i57901173_41962_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2275" y="4437112"/>
            <a:ext cx="237172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05995" y="908720"/>
            <a:ext cx="8126006" cy="375487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44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كان تلميذ يتدرب على نطق الكلمات التي تبدأ بحرف اللام . ويردد </a:t>
            </a:r>
          </a:p>
          <a:p>
            <a:r>
              <a:rPr lang="ar-SA" sz="44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(( وقف (لقلق) ذو (لون) ..(ليموني) يأكل ..(لوزة) </a:t>
            </a:r>
          </a:p>
          <a:p>
            <a:r>
              <a:rPr lang="ar-SA" sz="44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التي سقطت من شجرة ..(لوز) )).</a:t>
            </a:r>
          </a:p>
          <a:p>
            <a:r>
              <a:rPr lang="ar-SA" sz="44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(( دخل ..(لص) إلى دكان التاجر ..(لبيب) </a:t>
            </a:r>
          </a:p>
          <a:p>
            <a:r>
              <a:rPr lang="ar-SA" sz="44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وسرق ..(لؤلؤ) في .. (ليل) )). </a:t>
            </a:r>
          </a:p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683568" y="0"/>
            <a:ext cx="7560840" cy="6206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أضيف (ال) إلى الكلمات التي بين قوسين , ثم أكتب القصة كاملة</a:t>
            </a:r>
            <a:endParaRPr lang="ar-SA" sz="40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6" name="صورة 5" descr="myspace-glitter-graphics-0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068960"/>
            <a:ext cx="24765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ستديرة 3"/>
          <p:cNvSpPr/>
          <p:nvPr/>
        </p:nvSpPr>
        <p:spPr>
          <a:xfrm>
            <a:off x="1763688" y="0"/>
            <a:ext cx="5616624" cy="792088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latin typeface="Arabic Typesetting" pitchFamily="66" charset="-78"/>
                <a:cs typeface="Arabic Typesetting" pitchFamily="66" charset="-78"/>
              </a:rPr>
              <a:t>أستمع إلى الكلمات , واكتبها في الفراغ</a:t>
            </a:r>
            <a:endParaRPr lang="ar-SA" sz="4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ذو زوايا قطرية مستديرة 4"/>
          <p:cNvSpPr/>
          <p:nvPr/>
        </p:nvSpPr>
        <p:spPr>
          <a:xfrm>
            <a:off x="251520" y="2564904"/>
            <a:ext cx="8352928" cy="4032448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latin typeface="Arabic Typesetting" pitchFamily="66" charset="-78"/>
                <a:cs typeface="Arabic Typesetting" pitchFamily="66" charset="-78"/>
              </a:rPr>
              <a:t>نصح الطبيب المريض فقال له : أكثر من شرب ................ الطبيعي , وعصير ................الطازج , وكل ..............بأنواعها , وأرح جسمك بالنوم في ..................... .</a:t>
            </a:r>
            <a:endParaRPr lang="ar-SA" sz="54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444208" y="3645024"/>
            <a:ext cx="1265091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العصير</a:t>
            </a:r>
            <a:endParaRPr lang="ar-SA" sz="60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979712" y="3645024"/>
            <a:ext cx="1217000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الليمون</a:t>
            </a:r>
            <a:endParaRPr lang="ar-SA" sz="60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580112" y="4437112"/>
            <a:ext cx="1194559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اللحوم</a:t>
            </a:r>
            <a:endParaRPr lang="ar-SA" sz="60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59802" y="5301208"/>
            <a:ext cx="1135247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60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الليـــل</a:t>
            </a:r>
            <a:endParaRPr lang="ar-SA" sz="60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0" name="صورة 9" descr="ئءؤرللااتن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695269"/>
            <a:ext cx="1728192" cy="797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0" y="0"/>
            <a:ext cx="8820472" cy="8367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أكتب </a:t>
            </a:r>
            <a:r>
              <a:rPr lang="ar-SA" sz="2800" dirty="0" err="1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مايمـلى</a:t>
            </a:r>
            <a:r>
              <a:rPr lang="ar-SA" sz="28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علي , وانتبه إلى الكلمات المبدوءة بلام دخلت عليها ( ال )</a:t>
            </a:r>
            <a:endParaRPr lang="ar-SA" sz="28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13231" y="1052736"/>
            <a:ext cx="7936853" cy="440120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</a:p>
          <a:p>
            <a:r>
              <a:rPr lang="ar-SA" sz="2800" dirty="0" smtClean="0"/>
              <a:t>..............................................................................</a:t>
            </a:r>
            <a:endParaRPr lang="ar-SA" sz="2800" dirty="0"/>
          </a:p>
        </p:txBody>
      </p:sp>
      <p:pic>
        <p:nvPicPr>
          <p:cNvPr id="7" name="صورة 6" descr="f (82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4509120"/>
            <a:ext cx="2208989" cy="1194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سحابة 3"/>
          <p:cNvSpPr/>
          <p:nvPr/>
        </p:nvSpPr>
        <p:spPr>
          <a:xfrm rot="20868541">
            <a:off x="3390750" y="1471530"/>
            <a:ext cx="5040560" cy="367240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60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معلمة المادة :</a:t>
            </a:r>
          </a:p>
          <a:p>
            <a:pPr algn="ctr"/>
            <a:r>
              <a:rPr lang="ar-SA" sz="60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معجبة الغامدي</a:t>
            </a:r>
            <a:endParaRPr lang="ar-SA" sz="60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صورة 4" descr="05122z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753059">
            <a:off x="473560" y="1627248"/>
            <a:ext cx="3860402" cy="1345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971600" y="0"/>
            <a:ext cx="7416824" cy="6206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b="1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1- أَقْرَأ النَّصَّ التَّالِي وَأنْطِقُ الْكَلِماتِ الْمُلَوَّنَةَ نُطْقًا َصحيحًا :</a:t>
            </a:r>
            <a:endParaRPr lang="ar-SA" sz="4400" dirty="0"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39552" y="836712"/>
            <a:ext cx="7515320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يَجِبُ أَنْ تَكُونَ الْوَجْبَةُ الْغِذائِيَّةُ الَّتِي نَتَناوَلُها مُتَنَوِّعَةً كامِلَةً، تَحْتَوي عَلى   </a:t>
            </a:r>
          </a:p>
          <a:p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 كُلِّ الْعَناصرِ الَّتي يَحْتاجُ إِلَيْها الْجِسمُ، كالْبيْضِ و</a:t>
            </a:r>
            <a:r>
              <a:rPr lang="ar-SA" sz="44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اللحوم</a:t>
            </a:r>
            <a:r>
              <a:rPr lang="ar-SA" sz="4400" b="1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والأسماكِ </a:t>
            </a:r>
            <a:r>
              <a:rPr lang="ar-SA" sz="44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اللذيذة 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</a:p>
          <a:p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 و</a:t>
            </a:r>
            <a:r>
              <a:rPr lang="ar-SA" sz="44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اللبن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والْحُبوبِ والْخَضرَاواتِ، لِتُمِدَّ الْجِسمَ بِالطاقَة </a:t>
            </a:r>
            <a:r>
              <a:rPr lang="ar-SA" sz="4400" b="1" dirty="0" err="1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ِ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4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اللازمة</a:t>
            </a:r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لِنَشاطِهِ ، </a:t>
            </a:r>
          </a:p>
          <a:p>
            <a:r>
              <a:rPr lang="ar-SA" sz="44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 وتُساعِـدَهُ عَلى النُّموِّ .</a:t>
            </a:r>
            <a:endParaRPr lang="ar-SA" sz="4400" dirty="0">
              <a:solidFill>
                <a:srgbClr val="FFFF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6" name="صورة 5" descr="1139590nx41guhed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24439"/>
            <a:ext cx="1619672" cy="2633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1763688" y="0"/>
            <a:ext cx="554461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000" b="1" dirty="0" smtClean="0">
                <a:solidFill>
                  <a:srgbClr val="0000FF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2- أَكْتُبُ الْكَلِماتِ الْمُلَوَّنَةَ في الْمَكانِ الْمُناِسبِ :</a:t>
            </a:r>
            <a:endParaRPr lang="ar-SA" sz="4000" dirty="0">
              <a:solidFill>
                <a:srgbClr val="0000FF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نجمة مكونة من 7 نقاط 4"/>
          <p:cNvSpPr/>
          <p:nvPr/>
        </p:nvSpPr>
        <p:spPr>
          <a:xfrm>
            <a:off x="323528" y="3833664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6" name="نجمة مكونة من 7 نقاط 5"/>
          <p:cNvSpPr/>
          <p:nvPr/>
        </p:nvSpPr>
        <p:spPr>
          <a:xfrm>
            <a:off x="4644008" y="908720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7" name="نجمة مكونة من 7 نقاط 6"/>
          <p:cNvSpPr/>
          <p:nvPr/>
        </p:nvSpPr>
        <p:spPr>
          <a:xfrm>
            <a:off x="323528" y="908720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8" name="نجمة مكونة من 7 نقاط 7"/>
          <p:cNvSpPr/>
          <p:nvPr/>
        </p:nvSpPr>
        <p:spPr>
          <a:xfrm>
            <a:off x="4716016" y="3833664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660232" y="206084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5436096" y="1772816"/>
            <a:ext cx="1582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اللُّحومِ</a:t>
            </a:r>
            <a:r>
              <a:rPr lang="ar-SA" sz="7200" b="1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59632" y="1700808"/>
            <a:ext cx="14526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اللَّذيذَةِ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96136" y="4653136"/>
            <a:ext cx="13163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اللَّبَــنِ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187624" y="4653136"/>
            <a:ext cx="15103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اللَّازِمَةِ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5" name="صورة 14" descr="c035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99592" cy="149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0" y="0"/>
            <a:ext cx="9144000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400" dirty="0" smtClean="0">
                <a:solidFill>
                  <a:srgbClr val="FF0000"/>
                </a:solidFill>
                <a:effectLst/>
                <a:latin typeface="Arabic Typesetting" pitchFamily="66" charset="-78"/>
                <a:ea typeface="Monotype Koufi" pitchFamily="2" charset="-78"/>
                <a:cs typeface="Arabic Typesetting" pitchFamily="66" charset="-78"/>
              </a:rPr>
              <a:t>3-  أَحْذِفُ ( اَلْ ) مِنَ الْكَلِماتِ الَّسابِقَةِ، وأَكْتُبُها في الْمَكانِ الْمُناِسبِ :</a:t>
            </a:r>
            <a:endParaRPr lang="ar-SA" sz="4400" dirty="0">
              <a:solidFill>
                <a:srgbClr val="FF0000"/>
              </a:solidFill>
              <a:effectLst/>
              <a:latin typeface="Arabic Typesetting" pitchFamily="66" charset="-78"/>
              <a:ea typeface="Monotype Koufi" pitchFamily="2" charset="-78"/>
              <a:cs typeface="Arabic Typesetting" pitchFamily="66" charset="-78"/>
            </a:endParaRPr>
          </a:p>
        </p:txBody>
      </p:sp>
      <p:sp>
        <p:nvSpPr>
          <p:cNvPr id="6" name="نجمة مكونة من 7 نقاط 5"/>
          <p:cNvSpPr/>
          <p:nvPr/>
        </p:nvSpPr>
        <p:spPr>
          <a:xfrm>
            <a:off x="4644008" y="908720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7" name="نجمة مكونة من 7 نقاط 6"/>
          <p:cNvSpPr/>
          <p:nvPr/>
        </p:nvSpPr>
        <p:spPr>
          <a:xfrm>
            <a:off x="683568" y="980728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8" name="نجمة مكونة من 7 نقاط 7"/>
          <p:cNvSpPr/>
          <p:nvPr/>
        </p:nvSpPr>
        <p:spPr>
          <a:xfrm>
            <a:off x="4788024" y="3833664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9" name="نجمة مكونة من 7 نقاط 8"/>
          <p:cNvSpPr/>
          <p:nvPr/>
        </p:nvSpPr>
        <p:spPr>
          <a:xfrm>
            <a:off x="683568" y="3833664"/>
            <a:ext cx="3456384" cy="302433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...........................</a:t>
            </a:r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5657310" y="1772816"/>
            <a:ext cx="13612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لُحُــوم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835696" y="1844824"/>
            <a:ext cx="11544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لَذِيــذ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96136" y="4653136"/>
            <a:ext cx="12811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لَبَــــن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979712" y="4725144"/>
            <a:ext cx="9332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لاَزم</a:t>
            </a:r>
            <a:endParaRPr lang="ar-SA" sz="72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4" name="صورة 13" descr="c042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1500" y="1052736"/>
            <a:ext cx="9525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1187624" y="0"/>
            <a:ext cx="687625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6600" b="1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4-  أتأمّلُ الْجَدول الْمَعْرُوضَ عليَّ :</a:t>
            </a:r>
            <a:endParaRPr lang="ar-SA" sz="6600" dirty="0"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335688" y="1988840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abic Typesetting" pitchFamily="66" charset="-78"/>
                <a:cs typeface="Arabic Typesetting" pitchFamily="66" charset="-78"/>
              </a:rPr>
              <a:t>    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( </a:t>
            </a:r>
            <a:r>
              <a:rPr lang="ar-SA" sz="5400" dirty="0" err="1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أ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)</a:t>
            </a:r>
            <a:endParaRPr lang="ar-SA" sz="5400" dirty="0"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1988840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   ( </a:t>
            </a:r>
            <a:r>
              <a:rPr lang="ar-SA" sz="5400" dirty="0" err="1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ج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)</a:t>
            </a:r>
            <a:endParaRPr lang="ar-SA" sz="5400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cs typeface="Mudir MT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203848" y="1988840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  ( </a:t>
            </a:r>
            <a:r>
              <a:rPr lang="ar-SA" sz="5400" dirty="0" err="1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ب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)</a:t>
            </a:r>
            <a:endParaRPr lang="ar-SA" sz="5400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cs typeface="Mudir MT" pitchFamily="2" charset="-78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0" y="606591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الَّلا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زم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0" y="5013176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اللَّ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بن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0" y="4005064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اللـّ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َذي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ذ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0" y="299695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      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اللَّ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حم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3203848" y="606591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</a:t>
            </a:r>
            <a:r>
              <a:rPr lang="ar-SA" sz="5400" dirty="0" err="1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+ لاَزم</a:t>
            </a:r>
            <a:endParaRPr lang="ar-SA" sz="54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3203848" y="5085184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    </a:t>
            </a:r>
            <a:r>
              <a:rPr lang="ar-SA" sz="5400" dirty="0" err="1" smtClean="0">
                <a:effectLst/>
                <a:latin typeface="Arabic Typesetting" pitchFamily="66" charset="-78"/>
                <a:cs typeface="Arabic Typesetting" pitchFamily="66" charset="-78"/>
              </a:rPr>
              <a:t>ال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 + لبن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03848" y="407707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    </a:t>
            </a:r>
            <a:r>
              <a:rPr lang="ar-SA" sz="5400" dirty="0" err="1" smtClean="0">
                <a:effectLst/>
                <a:latin typeface="Arabic Typesetting" pitchFamily="66" charset="-78"/>
                <a:cs typeface="Arabic Typesetting" pitchFamily="66" charset="-78"/>
              </a:rPr>
              <a:t>ال</a:t>
            </a:r>
            <a:r>
              <a:rPr lang="ar-SA" sz="5400" dirty="0" smtClean="0">
                <a:effectLst/>
                <a:latin typeface="Arabic Typesetting" pitchFamily="66" charset="-78"/>
                <a:cs typeface="Arabic Typesetting" pitchFamily="66" charset="-78"/>
              </a:rPr>
              <a:t> + لذيذ</a:t>
            </a:r>
            <a:endParaRPr lang="ar-SA" sz="5400" dirty="0"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3203848" y="299695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</a:t>
            </a:r>
            <a:r>
              <a:rPr lang="ar-SA" sz="5400" dirty="0" err="1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ال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+ لـحـم</a:t>
            </a:r>
            <a:endParaRPr lang="ar-SA" sz="54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6335688" y="299695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لـ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حم</a:t>
            </a:r>
            <a:endParaRPr lang="ar-SA" sz="54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6335688" y="407707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  لـــ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ذيـذ</a:t>
            </a:r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</a:t>
            </a:r>
            <a:endParaRPr lang="ar-SA" sz="5400" dirty="0"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6335688" y="5085184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 لــ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ــــبن</a:t>
            </a:r>
            <a:endParaRPr lang="ar-SA" sz="54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6335688" y="6065912"/>
            <a:ext cx="28083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dirty="0" smtClean="0">
                <a:solidFill>
                  <a:srgbClr val="FF0000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     ل</a:t>
            </a:r>
            <a:r>
              <a:rPr lang="ar-SA" sz="54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ازم</a:t>
            </a:r>
            <a:endParaRPr lang="ar-SA" sz="54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20" name="صورة 19" descr="12_1128373985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9145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95536" y="1124744"/>
            <a:ext cx="8106770" cy="28315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ما الْحَرْفُ الَّذي ابْتَدَأَتْ </a:t>
            </a:r>
            <a:r>
              <a:rPr lang="ar-SA" sz="3200" b="1" dirty="0" err="1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بِهِ</a:t>
            </a:r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الْكَلِماتُ في الْقائِمَةِ  ( أ )     </a:t>
            </a:r>
            <a:r>
              <a:rPr lang="ar-SA" sz="32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(.......................................)</a:t>
            </a:r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 .</a:t>
            </a:r>
          </a:p>
          <a:p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ما الَّذي دخلَ على هذه الْكلماتِ في الْقائمَةِ ( ب )؟       </a:t>
            </a:r>
            <a:r>
              <a:rPr lang="ar-SA" sz="32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(.....................................).</a:t>
            </a:r>
          </a:p>
          <a:p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كَمْ لامًا اجْتَمَعَتْ في كَلِماتِ الْقائمَةِ ( ج ) ؟                </a:t>
            </a:r>
            <a:r>
              <a:rPr lang="ar-SA" sz="32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( ................................... ) .</a:t>
            </a:r>
          </a:p>
          <a:p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كَيفَ تُنْطَقُ اللامانِ؟</a:t>
            </a:r>
            <a:r>
              <a:rPr lang="ar-SA" sz="3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                                      </a:t>
            </a:r>
            <a:r>
              <a:rPr lang="ar-SA" sz="3200" b="1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( تُنْطَقُ لامًا واحِدةً مُشدَّدةً ) </a:t>
            </a:r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</a:p>
          <a:p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أَيْنَ وضِعـت الشدة ؟                                      </a:t>
            </a:r>
            <a:r>
              <a:rPr lang="ar-SA" sz="3200" b="1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(وُضعت عَلى اللامِ الثَّانيةِ ) </a:t>
            </a:r>
            <a:r>
              <a:rPr lang="ar-SA" sz="3200" b="1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. </a:t>
            </a:r>
            <a:r>
              <a:rPr lang="ar-SA" sz="32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   </a:t>
            </a:r>
          </a:p>
          <a:p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331640" y="1484784"/>
            <a:ext cx="1487908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66FF33"/>
                </a:solidFill>
                <a:latin typeface="Arabic Typesetting" pitchFamily="66" charset="-78"/>
                <a:cs typeface="Arabic Typesetting" pitchFamily="66" charset="-78"/>
              </a:rPr>
              <a:t>(( ال ))</a:t>
            </a:r>
            <a:endParaRPr lang="ar-SA" sz="5400" dirty="0">
              <a:solidFill>
                <a:srgbClr val="66FF33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691680" y="908720"/>
            <a:ext cx="99578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66FF33"/>
                </a:solidFill>
                <a:latin typeface="Arabic Typesetting" pitchFamily="66" charset="-78"/>
                <a:cs typeface="Arabic Typesetting" pitchFamily="66" charset="-78"/>
              </a:rPr>
              <a:t>الــلام</a:t>
            </a:r>
            <a:endParaRPr lang="ar-SA" sz="5400" dirty="0">
              <a:solidFill>
                <a:srgbClr val="66FF33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91680" y="1916832"/>
            <a:ext cx="1080745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smtClean="0">
                <a:solidFill>
                  <a:srgbClr val="66FF33"/>
                </a:solidFill>
                <a:latin typeface="Arabic Typesetting" pitchFamily="66" charset="-78"/>
                <a:cs typeface="Arabic Typesetting" pitchFamily="66" charset="-78"/>
              </a:rPr>
              <a:t>لامــان</a:t>
            </a:r>
            <a:endParaRPr lang="ar-SA" sz="5400" dirty="0">
              <a:solidFill>
                <a:srgbClr val="66FF33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9" name="صورة 8" descr="cand292x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852936"/>
            <a:ext cx="14287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ربع نص 5"/>
          <p:cNvSpPr txBox="1"/>
          <p:nvPr/>
        </p:nvSpPr>
        <p:spPr>
          <a:xfrm>
            <a:off x="7236296" y="836712"/>
            <a:ext cx="115212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 smtClean="0">
                <a:solidFill>
                  <a:srgbClr val="FFFF00"/>
                </a:solidFill>
                <a:latin typeface="Arabic Typesetting" pitchFamily="66" charset="-78"/>
                <a:cs typeface="Arabic Typesetting" pitchFamily="66" charset="-78"/>
              </a:rPr>
              <a:t>أستنتج</a:t>
            </a:r>
            <a:endParaRPr lang="ar-SA" sz="4800" dirty="0">
              <a:solidFill>
                <a:srgbClr val="FFFF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683568" y="1268760"/>
            <a:ext cx="7776864" cy="48245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54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إذا دَخَلَتْ ( الَ ) على كلَمةٍ أَوَّلُها   ( ل ) تُكْتَبُ اللامانِ مَعًا </a:t>
            </a:r>
          </a:p>
          <a:p>
            <a:r>
              <a:rPr lang="ar-SA" sz="54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وَتَظهر الشدَّةُ على اللام الثانيةِ .</a:t>
            </a:r>
          </a:p>
          <a:p>
            <a:endParaRPr lang="ar-SA" b="1" dirty="0">
              <a:cs typeface="Mudir MT" pitchFamily="2" charset="-78"/>
            </a:endParaRPr>
          </a:p>
        </p:txBody>
      </p:sp>
      <p:pic>
        <p:nvPicPr>
          <p:cNvPr id="8" name="صورة 7" descr="i59443305_60704_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861048"/>
            <a:ext cx="36195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ستديرة 3"/>
          <p:cNvSpPr/>
          <p:nvPr/>
        </p:nvSpPr>
        <p:spPr>
          <a:xfrm>
            <a:off x="1835696" y="1340768"/>
            <a:ext cx="1835696" cy="8640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لَيــلٌ</a:t>
            </a:r>
            <a:endParaRPr lang="ar-SA" sz="54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ذو زوايا قطرية مستديرة 4"/>
          <p:cNvSpPr/>
          <p:nvPr/>
        </p:nvSpPr>
        <p:spPr>
          <a:xfrm>
            <a:off x="7308304" y="1340768"/>
            <a:ext cx="1835696" cy="8640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solidFill>
                  <a:schemeClr val="tx1"/>
                </a:solidFill>
                <a:latin typeface="لُطْــفArabic Typesetting"/>
                <a:cs typeface="Arabic Typesetting" pitchFamily="66" charset="-78"/>
              </a:rPr>
              <a:t>لُـطْفٌ</a:t>
            </a:r>
            <a:endParaRPr lang="ar-SA" sz="4800" dirty="0">
              <a:solidFill>
                <a:schemeClr val="tx1"/>
              </a:solidFill>
              <a:latin typeface="لُطْــفArabic Typesetting"/>
              <a:cs typeface="Arabic Typesetting" pitchFamily="66" charset="-78"/>
            </a:endParaRPr>
          </a:p>
        </p:txBody>
      </p:sp>
      <p:sp>
        <p:nvSpPr>
          <p:cNvPr id="6" name="مستطيل ذو زوايا قطرية مستديرة 5"/>
          <p:cNvSpPr/>
          <p:nvPr/>
        </p:nvSpPr>
        <p:spPr>
          <a:xfrm>
            <a:off x="5508104" y="1340768"/>
            <a:ext cx="1835696" cy="8640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لَيْمون</a:t>
            </a:r>
            <a:endParaRPr lang="ar-SA" sz="54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ستطيل ذو زوايا قطرية مستديرة 6"/>
          <p:cNvSpPr/>
          <p:nvPr/>
        </p:nvSpPr>
        <p:spPr>
          <a:xfrm>
            <a:off x="3635896" y="1340768"/>
            <a:ext cx="1835696" cy="8640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لَيــثٌ</a:t>
            </a:r>
            <a:endParaRPr lang="ar-SA" sz="54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ستطيل ذو زوايا قطرية مستديرة 7"/>
          <p:cNvSpPr/>
          <p:nvPr/>
        </p:nvSpPr>
        <p:spPr>
          <a:xfrm>
            <a:off x="0" y="1340768"/>
            <a:ext cx="1835696" cy="8640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لَهَـب</a:t>
            </a:r>
            <a:endParaRPr lang="ar-SA" sz="5400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67544" y="3473624"/>
            <a:ext cx="8208912" cy="33843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4800" b="1" dirty="0" smtClean="0">
                <a:effectLst/>
                <a:latin typeface="Arabic Typesetting" pitchFamily="66" charset="-78"/>
                <a:cs typeface="Arabic Typesetting" pitchFamily="66" charset="-78"/>
              </a:rPr>
              <a:t>أقرأ الْكَلِمَاتِ السابِقَةَ قِرَاءَةً صحِيحَةً .</a:t>
            </a:r>
          </a:p>
          <a:p>
            <a:r>
              <a:rPr lang="ar-SA" sz="4800" b="1" dirty="0" smtClean="0">
                <a:effectLst/>
                <a:latin typeface="Arabic Typesetting" pitchFamily="66" charset="-78"/>
                <a:cs typeface="Arabic Typesetting" pitchFamily="66" charset="-78"/>
              </a:rPr>
              <a:t>أُدْخِلُ (اَلْ) عَلَى الْكَلِمَاتِ السابِقَةِ، وأَقْرُؤهَا .</a:t>
            </a:r>
          </a:p>
          <a:p>
            <a:r>
              <a:rPr lang="ar-SA" sz="4800" b="1" dirty="0" smtClean="0">
                <a:effectLst/>
                <a:latin typeface="Arabic Typesetting" pitchFamily="66" charset="-78"/>
                <a:cs typeface="Arabic Typesetting" pitchFamily="66" charset="-78"/>
              </a:rPr>
              <a:t>أضعُ كُلَّ كلِمَةٍ مِنْهَا فِي جُمْلَةٍ مُفِيدَةٍ ( بَعْدَ دُخولِ (الْ)عَلَيْهَا ).</a:t>
            </a:r>
          </a:p>
          <a:p>
            <a:endParaRPr lang="ar-SA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812360" y="1340768"/>
            <a:ext cx="109082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dirty="0" err="1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الـ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732240" y="1340768"/>
            <a:ext cx="442750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err="1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الـ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788024" y="1340768"/>
            <a:ext cx="442750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err="1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الـ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987824" y="1268760"/>
            <a:ext cx="442750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err="1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الـ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187624" y="1340768"/>
            <a:ext cx="442750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5400" dirty="0" err="1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الـ</a:t>
            </a:r>
            <a:endParaRPr lang="ar-SA" sz="5400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5" name="صورة 14" descr="animal_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276872"/>
            <a:ext cx="14287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827584" y="0"/>
            <a:ext cx="7704856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32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2- أُكْمِلُ الْجُمَلَ الآتِيَةَ بِكَلِمَاتٍ مَبْدُوءَةٍ </a:t>
            </a:r>
            <a:r>
              <a:rPr lang="ar-SA" sz="3200" dirty="0" err="1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بـ</a:t>
            </a:r>
            <a:r>
              <a:rPr lang="ar-SA" sz="3200" dirty="0" smtClean="0">
                <a:solidFill>
                  <a:schemeClr val="tx1"/>
                </a:solidFill>
                <a:effectLst/>
                <a:latin typeface="Arabic Typesetting" pitchFamily="66" charset="-78"/>
                <a:cs typeface="Arabic Typesetting" pitchFamily="66" charset="-78"/>
              </a:rPr>
              <a:t> (ل) دَخَلتْ عَليها (اَلْ)، وَأَنْطِقُهَا نُطْقًا َصحِيحًا .</a:t>
            </a:r>
            <a:endParaRPr lang="ar-SA" sz="3200" dirty="0"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مستطيل ذو زوايا قطرية مستديرة 4"/>
          <p:cNvSpPr/>
          <p:nvPr/>
        </p:nvSpPr>
        <p:spPr>
          <a:xfrm>
            <a:off x="323528" y="1484784"/>
            <a:ext cx="8424936" cy="482453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buFontTx/>
              <a:buChar char="-"/>
            </a:pP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صغر ..................... عند تناول الطعام .</a:t>
            </a:r>
          </a:p>
          <a:p>
            <a:pPr algn="ctr">
              <a:buFontTx/>
              <a:buChar char="-"/>
            </a:pPr>
            <a:r>
              <a:rPr lang="ar-SA" sz="4800" dirty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اطلبوا العلم من المهد إلى .................... .</a:t>
            </a:r>
          </a:p>
          <a:p>
            <a:pPr algn="ctr">
              <a:buFontTx/>
              <a:buChar char="-"/>
            </a:pPr>
            <a:r>
              <a:rPr lang="ar-SA" sz="4800" dirty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أحب ..................... الأخضر لأنه لون علم بلادي.</a:t>
            </a:r>
          </a:p>
          <a:p>
            <a:pPr algn="ctr">
              <a:buFontTx/>
              <a:buChar char="-"/>
            </a:pP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الثوب العربي من أفضل أنواع ....................... .</a:t>
            </a:r>
          </a:p>
          <a:p>
            <a:pPr algn="ctr">
              <a:buFontTx/>
              <a:buChar char="-"/>
            </a:pPr>
            <a:r>
              <a:rPr lang="ar-SA" sz="4800" dirty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4800" dirty="0" smtClean="0">
                <a:latin typeface="Arabic Typesetting" pitchFamily="66" charset="-78"/>
                <a:cs typeface="Arabic Typesetting" pitchFamily="66" charset="-78"/>
              </a:rPr>
              <a:t>..................... البدينة تدل على الصحة الجيدة . </a:t>
            </a:r>
            <a:endParaRPr lang="ar-SA" sz="4800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932040" y="1988840"/>
            <a:ext cx="10198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solidFill>
                  <a:srgbClr val="008000"/>
                </a:solidFill>
                <a:latin typeface="Arabic Typesetting" pitchFamily="66" charset="-78"/>
                <a:cs typeface="Arabic Typesetting" pitchFamily="66" charset="-78"/>
              </a:rPr>
              <a:t>اللّـــقمة</a:t>
            </a:r>
            <a:endParaRPr lang="ar-SA" sz="4800" dirty="0">
              <a:solidFill>
                <a:srgbClr val="008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339752" y="2708920"/>
            <a:ext cx="10983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solidFill>
                  <a:srgbClr val="008000"/>
                </a:solidFill>
                <a:latin typeface="Arabic Typesetting" pitchFamily="66" charset="-78"/>
                <a:cs typeface="Arabic Typesetting" pitchFamily="66" charset="-78"/>
              </a:rPr>
              <a:t>اللّـــحد</a:t>
            </a:r>
            <a:endParaRPr lang="ar-SA" sz="4800" dirty="0">
              <a:solidFill>
                <a:srgbClr val="008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508104" y="3501008"/>
            <a:ext cx="10919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solidFill>
                  <a:srgbClr val="008000"/>
                </a:solidFill>
                <a:latin typeface="Arabic Typesetting" pitchFamily="66" charset="-78"/>
                <a:cs typeface="Arabic Typesetting" pitchFamily="66" charset="-78"/>
              </a:rPr>
              <a:t>اللّـــون</a:t>
            </a:r>
            <a:endParaRPr lang="ar-SA" sz="4800" dirty="0">
              <a:solidFill>
                <a:srgbClr val="008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123728" y="4221088"/>
            <a:ext cx="1173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solidFill>
                  <a:srgbClr val="008000"/>
                </a:solidFill>
                <a:latin typeface="Arabic Typesetting" pitchFamily="66" charset="-78"/>
                <a:cs typeface="Arabic Typesetting" pitchFamily="66" charset="-78"/>
              </a:rPr>
              <a:t>اللّـــباس</a:t>
            </a:r>
            <a:endParaRPr lang="ar-SA" sz="4800" dirty="0">
              <a:solidFill>
                <a:srgbClr val="008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868144" y="4941168"/>
            <a:ext cx="10647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solidFill>
                  <a:srgbClr val="008000"/>
                </a:solidFill>
                <a:latin typeface="Arabic Typesetting" pitchFamily="66" charset="-78"/>
                <a:cs typeface="Arabic Typesetting" pitchFamily="66" charset="-78"/>
              </a:rPr>
              <a:t>اللّـــياقة</a:t>
            </a:r>
            <a:endParaRPr lang="ar-SA" sz="4800" dirty="0">
              <a:solidFill>
                <a:srgbClr val="00800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11" name="صورة 10" descr="csig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556792"/>
            <a:ext cx="9525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549</Words>
  <Application>Microsoft Office PowerPoint</Application>
  <PresentationFormat>عرض على الشاشة (3:4)‏</PresentationFormat>
  <Paragraphs>117</Paragraphs>
  <Slides>15</Slides>
  <Notes>2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HP</dc:creator>
  <cp:lastModifiedBy>HP</cp:lastModifiedBy>
  <cp:revision>12</cp:revision>
  <dcterms:created xsi:type="dcterms:W3CDTF">2011-10-17T14:27:24Z</dcterms:created>
  <dcterms:modified xsi:type="dcterms:W3CDTF">2011-10-17T16:21:59Z</dcterms:modified>
</cp:coreProperties>
</file>